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8" r:id="rId2"/>
    <p:sldId id="303" r:id="rId3"/>
    <p:sldId id="283" r:id="rId4"/>
    <p:sldId id="284" r:id="rId5"/>
    <p:sldId id="287" r:id="rId6"/>
    <p:sldId id="285" r:id="rId7"/>
    <p:sldId id="286" r:id="rId8"/>
    <p:sldId id="300" r:id="rId9"/>
    <p:sldId id="289" r:id="rId10"/>
    <p:sldId id="335" r:id="rId11"/>
    <p:sldId id="292" r:id="rId12"/>
    <p:sldId id="293" r:id="rId13"/>
    <p:sldId id="294" r:id="rId14"/>
    <p:sldId id="270" r:id="rId15"/>
    <p:sldId id="279" r:id="rId16"/>
    <p:sldId id="317" r:id="rId17"/>
    <p:sldId id="306" r:id="rId18"/>
    <p:sldId id="318" r:id="rId19"/>
    <p:sldId id="319" r:id="rId20"/>
    <p:sldId id="320" r:id="rId21"/>
    <p:sldId id="321" r:id="rId22"/>
    <p:sldId id="322" r:id="rId23"/>
    <p:sldId id="323" r:id="rId24"/>
    <p:sldId id="326" r:id="rId25"/>
    <p:sldId id="327" r:id="rId26"/>
    <p:sldId id="328" r:id="rId27"/>
    <p:sldId id="330" r:id="rId28"/>
    <p:sldId id="332" r:id="rId29"/>
    <p:sldId id="333" r:id="rId30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5" autoAdjust="0"/>
    <p:restoredTop sz="94692" autoAdjust="0"/>
  </p:normalViewPr>
  <p:slideViewPr>
    <p:cSldViewPr>
      <p:cViewPr varScale="1">
        <p:scale>
          <a:sx n="108" d="100"/>
          <a:sy n="108" d="100"/>
        </p:scale>
        <p:origin x="17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8CA95EE-15C7-420D-B6F4-EAB17E5FD8E5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v-SE">
              <a:latin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3DCF73-7FD5-4FCF-9C1D-9C966F16CE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3401F7-F124-42FE-94FA-2E9A0B4400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2AAE0-C0D2-4CEC-AF31-E8B51C82FFEC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B86A885-28F1-431E-8610-8A920122FCB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921EB-88C1-4626-86FF-59658E2406A7}" type="datetimeFigureOut">
              <a:rPr lang="sv-SE"/>
              <a:pPr>
                <a:defRPr/>
              </a:pPr>
              <a:t>2022-02-27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9195949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4C75D4-33B2-46EE-B3A2-6A17FE5965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14401-4209-4B6D-A70E-1E27E1E0CFB5}" type="datetimeFigureOut">
              <a:rPr lang="sv-SE"/>
              <a:pPr>
                <a:defRPr/>
              </a:pPr>
              <a:t>2022-02-27</a:t>
            </a:fld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5C6FD9-4E85-42BA-AAFA-62BF6A5476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213C03-3A39-4C92-98A8-6F852749F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FC8A5-7D57-4558-BB48-D6E020E71B5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85989727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13ADBE-085D-4CFF-BA69-7A5AA6AAD4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BA67B-DE21-4FD6-8F95-11E16E5865F7}" type="datetimeFigureOut">
              <a:rPr lang="sv-SE"/>
              <a:pPr>
                <a:defRPr/>
              </a:pPr>
              <a:t>2022-02-27</a:t>
            </a:fld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10536F-3243-4659-93E3-8C46D3270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183AB7-AA14-4E43-9EF6-7B4489EDE6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67B7E-54DF-4181-91A0-32A870ACD45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46445910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53BC93-5BF4-4878-826D-3A278C3C8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ECC4E-7955-41F1-8542-EC2DBF1F6BE2}" type="datetimeFigureOut">
              <a:rPr lang="sv-SE"/>
              <a:pPr>
                <a:defRPr/>
              </a:pPr>
              <a:t>2022-02-27</a:t>
            </a:fld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8B09F0-5E4F-4B64-A1BC-BF9EA55CD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C3AAFF-7F52-49BE-92B0-D0ED250CA4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E0497-4559-4FE7-8473-E064F605248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83247334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77A156-E9AD-4185-85A3-606D58E9D1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73AB5-97A5-40C0-91AC-C64D9489F66E}" type="datetimeFigureOut">
              <a:rPr lang="sv-SE"/>
              <a:pPr>
                <a:defRPr/>
              </a:pPr>
              <a:t>2022-02-27</a:t>
            </a:fld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D9AED6-7A5A-4142-B6DB-C9603D7B7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7F82DA-2A18-4A0E-B5C7-662E856EE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8DDA0-859E-4A94-9CDB-026ADB0C448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87690610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5F5509-3C06-4A30-A8B6-D93DA1EB7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42FB-99A4-41AC-9610-ECC628241572}" type="datetimeFigureOut">
              <a:rPr lang="sv-SE"/>
              <a:pPr>
                <a:defRPr/>
              </a:pPr>
              <a:t>2022-02-27</a:t>
            </a:fld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A5DF7-DD08-47E6-9EDB-1046CA760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9F95E2-57F8-4986-9C2A-3E9C5EDBD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D04E9-111A-4B55-8E6B-E9BB91638C7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21980191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6BE874-CEB3-4DD3-BAC4-BDB3F67DA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95BB6-D864-45EE-9F30-CC1036137168}" type="datetimeFigureOut">
              <a:rPr lang="sv-SE"/>
              <a:pPr>
                <a:defRPr/>
              </a:pPr>
              <a:t>2022-02-27</a:t>
            </a:fld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67C928-9495-4E08-AF8C-96C30C862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C81DE4D-9FA3-47E6-9EAF-7E30AF4AC6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22DEE-09EF-469A-BBDC-BC4AD96D8FD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73420671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35C3D3-7CFF-441F-B10F-A31AE5AA7C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6F829-4BE4-4DEC-B041-BE6A366A0BCC}" type="datetimeFigureOut">
              <a:rPr lang="sv-SE"/>
              <a:pPr>
                <a:defRPr/>
              </a:pPr>
              <a:t>2022-02-27</a:t>
            </a:fld>
            <a:endParaRPr 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4E3B93-7F6F-42E6-9C03-5A427E68D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5D7F2D-9191-46DB-B161-D9F305AB5F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901B6-3C62-48FE-94D8-FB1775246BE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29076388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17D9BF-55B2-4971-AC53-55B362121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519F4-D70C-4ACC-932A-D5ACF7960F64}" type="datetimeFigureOut">
              <a:rPr lang="sv-SE"/>
              <a:pPr>
                <a:defRPr/>
              </a:pPr>
              <a:t>2022-02-27</a:t>
            </a:fld>
            <a:endParaRPr 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1AD526-2490-49E8-9632-B268EA116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7B0E63-FF65-4FDF-AAC5-30E845BE83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B413D-52E3-485E-91D9-20D02155927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96636350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C5381F-B697-4FAC-BCBF-2AF92C1FC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E5210-1C65-4A77-BE4F-7735B4B54DB1}" type="datetimeFigureOut">
              <a:rPr lang="sv-SE"/>
              <a:pPr>
                <a:defRPr/>
              </a:pPr>
              <a:t>2022-02-27</a:t>
            </a:fld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63033-3C6E-4482-9557-A242F18A7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3E6C5-0D7B-466F-9631-904D554AD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A1F57-1FA0-41C7-A58E-14A83E3CDE0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36284795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D06CFC-2FF3-4EF2-8A0E-6D99A91A41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61479-BBFA-4570-84AB-45BA10452C23}" type="datetimeFigureOut">
              <a:rPr lang="sv-SE"/>
              <a:pPr>
                <a:defRPr/>
              </a:pPr>
              <a:t>2022-02-27</a:t>
            </a:fld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011E20-952F-4A0D-ABAD-B9B506266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F2AF01-5349-4323-A207-CA87247ED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CB335-A84A-4F91-B731-DF9DC023FE6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19053172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9DCD2222-3D75-457B-912D-6969BE3D2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DD02B3C-1FE9-4B12-9966-94D726CB4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3790AD58-3B55-4441-BC13-883F54E6C0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38BD3C6-ABB2-4690-B0B3-02E64D9B4F68}" type="datetimeFigureOut">
              <a:rPr lang="sv-SE"/>
              <a:pPr>
                <a:defRPr/>
              </a:pPr>
              <a:t>2022-02-27</a:t>
            </a:fld>
            <a:endParaRPr lang="sv-SE"/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22FC55DA-6170-443E-A055-3EEBB1D7EF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B28C2D1D-54E2-4D7B-898A-41AED6769A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F28A316-224D-4382-9B43-42F7A946317A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1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ransition spd="slow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SÅFblågulblå">
            <a:extLst>
              <a:ext uri="{FF2B5EF4-FFF2-40B4-BE49-F238E27FC236}">
                <a16:creationId xmlns:a16="http://schemas.microsoft.com/office/drawing/2014/main" id="{2591852D-B2BE-4135-9983-655E0E3E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85875"/>
            <a:ext cx="62642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234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FB9B24-B38D-4D40-9994-4CDCB30B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pic>
        <p:nvPicPr>
          <p:cNvPr id="12291" name="Bildobjekt 3" descr="Foto 6.jpg">
            <a:extLst>
              <a:ext uri="{FF2B5EF4-FFF2-40B4-BE49-F238E27FC236}">
                <a16:creationId xmlns:a16="http://schemas.microsoft.com/office/drawing/2014/main" id="{E2994BF1-F797-4CE5-921B-3E59A129A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857375"/>
            <a:ext cx="70262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78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innehåll 2">
            <a:extLst>
              <a:ext uri="{FF2B5EF4-FFF2-40B4-BE49-F238E27FC236}">
                <a16:creationId xmlns:a16="http://schemas.microsoft.com/office/drawing/2014/main" id="{FFAF8238-B7EB-4572-96B3-A22991E666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971675"/>
            <a:ext cx="8229600" cy="4019550"/>
          </a:xfrm>
        </p:spPr>
        <p:txBody>
          <a:bodyPr/>
          <a:lstStyle/>
          <a:p>
            <a:pPr eaLnBrk="1" hangingPunct="1">
              <a:defRPr/>
            </a:pPr>
            <a:endParaRPr lang="sv-SE" dirty="0"/>
          </a:p>
          <a:p>
            <a:pPr eaLnBrk="1" hangingPunct="1">
              <a:buFont typeface="Arial" charset="0"/>
              <a:buNone/>
              <a:defRPr/>
            </a:pPr>
            <a:r>
              <a:rPr lang="sv-SE" dirty="0"/>
              <a:t>   </a:t>
            </a:r>
            <a:r>
              <a:rPr lang="sv-SE" sz="2400" dirty="0"/>
              <a:t>En stor del av Sveriges många stolta ångbåtar kom att skrotas ut strax före, under eller direkt efter 2:a världs-kriget. Orsaken till detta var att den nya motortekniken slog igenom. Alla ångbåtar gick dock inte detta öde till mötes och samtidigt så fanns också en liten ”flotta” med fritidsångbåtar.</a:t>
            </a:r>
          </a:p>
        </p:txBody>
      </p:sp>
      <p:sp>
        <p:nvSpPr>
          <p:cNvPr id="12290" name="Rubrik 1">
            <a:extLst>
              <a:ext uri="{FF2B5EF4-FFF2-40B4-BE49-F238E27FC236}">
                <a16:creationId xmlns:a16="http://schemas.microsoft.com/office/drawing/2014/main" id="{5EA7A767-34BD-4E8E-86D0-73C1E4B23E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562088"/>
          </a:xfrm>
          <a:ln w="6350" cap="rnd"/>
        </p:spPr>
        <p:txBody>
          <a:bodyPr rtlCol="0" anchor="b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sv-SE" sz="3600" kern="12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 </a:t>
            </a:r>
            <a:br>
              <a:rPr lang="sv-SE" sz="3600" kern="12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</a:br>
            <a:r>
              <a:rPr lang="sv-SE" sz="3600" kern="12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   </a:t>
            </a:r>
            <a:r>
              <a:rPr lang="sv-SE" sz="3200" kern="12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Ännu modernare teknik ?</a:t>
            </a:r>
          </a:p>
        </p:txBody>
      </p:sp>
    </p:spTree>
  </p:cSld>
  <p:clrMapOvr>
    <a:masterClrMapping/>
  </p:clrMapOvr>
  <p:transition spd="slow" advClick="0" advTm="12000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innehåll 2">
            <a:extLst>
              <a:ext uri="{FF2B5EF4-FFF2-40B4-BE49-F238E27FC236}">
                <a16:creationId xmlns:a16="http://schemas.microsoft.com/office/drawing/2014/main" id="{26AC9E96-B07D-4C4B-B2D9-C8CE3A9D15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971675"/>
            <a:ext cx="8229600" cy="4019550"/>
          </a:xfrm>
        </p:spPr>
        <p:txBody>
          <a:bodyPr/>
          <a:lstStyle/>
          <a:p>
            <a:pPr eaLnBrk="1" hangingPunct="1">
              <a:defRPr/>
            </a:pPr>
            <a:endParaRPr lang="sv-SE" dirty="0"/>
          </a:p>
          <a:p>
            <a:pPr eaLnBrk="1" hangingPunct="1">
              <a:defRPr/>
            </a:pPr>
            <a:r>
              <a:rPr lang="sv-SE" sz="2400" dirty="0"/>
              <a:t>Under 1970-talet fanns tankar om att starta en ”ång-båtsförening”, likt den som då startat på ”veteran-fordonssidan”. Vår förening kom dock att bildas först 1986.</a:t>
            </a:r>
          </a:p>
          <a:p>
            <a:pPr eaLnBrk="1" hangingPunct="1">
              <a:buFontTx/>
              <a:buNone/>
              <a:defRPr/>
            </a:pPr>
            <a:endParaRPr lang="sv-SE" sz="2400" dirty="0"/>
          </a:p>
          <a:p>
            <a:pPr eaLnBrk="1" hangingPunct="1">
              <a:defRPr/>
            </a:pPr>
            <a:r>
              <a:rPr lang="sv-SE" sz="2400" dirty="0"/>
              <a:t>Föreningen har ca 700 medlemmar och andelen medlemmar utom Sverige är inte obetydlig.</a:t>
            </a:r>
          </a:p>
        </p:txBody>
      </p:sp>
      <p:sp>
        <p:nvSpPr>
          <p:cNvPr id="13314" name="Rubrik 1">
            <a:extLst>
              <a:ext uri="{FF2B5EF4-FFF2-40B4-BE49-F238E27FC236}">
                <a16:creationId xmlns:a16="http://schemas.microsoft.com/office/drawing/2014/main" id="{A5C9DE57-1E18-4162-907C-A4F15754B0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sv-SE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     </a:t>
            </a:r>
            <a:r>
              <a:rPr lang="sv-SE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Ångbåtsföreningen bildas</a:t>
            </a:r>
          </a:p>
        </p:txBody>
      </p:sp>
    </p:spTree>
  </p:cSld>
  <p:clrMapOvr>
    <a:masterClrMapping/>
  </p:clrMapOvr>
  <p:transition spd="slow" advClick="0" advTm="11969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innehåll 2">
            <a:extLst>
              <a:ext uri="{FF2B5EF4-FFF2-40B4-BE49-F238E27FC236}">
                <a16:creationId xmlns:a16="http://schemas.microsoft.com/office/drawing/2014/main" id="{491D01DA-B943-484B-86EC-3C991AE6CD5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971675"/>
            <a:ext cx="8229600" cy="401955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endParaRPr lang="sv-SE" sz="3600" dirty="0">
              <a:latin typeface="+mj-lt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sv-SE" sz="3600" dirty="0">
                <a:latin typeface="+mj-lt"/>
              </a:rPr>
              <a:t>Bildkavalkad på en del medlemsbåtar inom vår förening !</a:t>
            </a:r>
          </a:p>
        </p:txBody>
      </p:sp>
      <p:sp>
        <p:nvSpPr>
          <p:cNvPr id="14338" name="Rubrik 1">
            <a:extLst>
              <a:ext uri="{FF2B5EF4-FFF2-40B4-BE49-F238E27FC236}">
                <a16:creationId xmlns:a16="http://schemas.microsoft.com/office/drawing/2014/main" id="{346FAD61-08F0-4E56-82CD-80E5A72DDCE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pPr eaLnBrk="1" hangingPunct="1">
              <a:defRPr/>
            </a:pPr>
            <a:endParaRPr lang="sv-SE"/>
          </a:p>
        </p:txBody>
      </p:sp>
    </p:spTree>
  </p:cSld>
  <p:clrMapOvr>
    <a:masterClrMapping/>
  </p:clrMapOvr>
  <p:transition spd="slow" advClick="0" advTm="8094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>
            <a:extLst>
              <a:ext uri="{FF2B5EF4-FFF2-40B4-BE49-F238E27FC236}">
                <a16:creationId xmlns:a16="http://schemas.microsoft.com/office/drawing/2014/main" id="{F413605E-36E6-4D04-8173-D35BCC46AC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sv-SE" sz="40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        </a:t>
            </a:r>
            <a:r>
              <a:rPr lang="sv-SE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Ångslupen Oskar </a:t>
            </a:r>
          </a:p>
        </p:txBody>
      </p:sp>
      <p:pic>
        <p:nvPicPr>
          <p:cNvPr id="16387" name="Bildobjekt 3" descr="Foto 7.jpg">
            <a:extLst>
              <a:ext uri="{FF2B5EF4-FFF2-40B4-BE49-F238E27FC236}">
                <a16:creationId xmlns:a16="http://schemas.microsoft.com/office/drawing/2014/main" id="{EEDC359D-261A-4AC9-ADCF-F84F1F4BC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1625"/>
            <a:ext cx="68484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218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>
            <a:extLst>
              <a:ext uri="{FF2B5EF4-FFF2-40B4-BE49-F238E27FC236}">
                <a16:creationId xmlns:a16="http://schemas.microsoft.com/office/drawing/2014/main" id="{B8ED382A-07D1-4423-8AA1-E7E40F3F34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sv-SE" sz="40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</a:t>
            </a:r>
            <a:r>
              <a:rPr lang="sv-SE" sz="36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Midsommar på sjön Runn i Dalarna</a:t>
            </a:r>
          </a:p>
        </p:txBody>
      </p:sp>
      <p:pic>
        <p:nvPicPr>
          <p:cNvPr id="17411" name="Bildobjekt 5" descr="Foto 8.jpg">
            <a:extLst>
              <a:ext uri="{FF2B5EF4-FFF2-40B4-BE49-F238E27FC236}">
                <a16:creationId xmlns:a16="http://schemas.microsoft.com/office/drawing/2014/main" id="{E9ECBAA4-AC19-47AB-8AD1-089613198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000250"/>
            <a:ext cx="70580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9766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>
            <a:extLst>
              <a:ext uri="{FF2B5EF4-FFF2-40B4-BE49-F238E27FC236}">
                <a16:creationId xmlns:a16="http://schemas.microsoft.com/office/drawing/2014/main" id="{1145ACA1-20D4-4EB9-8276-7953DEF732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19146"/>
          </a:xfrm>
          <a:ln w="6350" cap="rnd"/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4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        </a:t>
            </a:r>
          </a:p>
        </p:txBody>
      </p:sp>
      <p:pic>
        <p:nvPicPr>
          <p:cNvPr id="18435" name="Bildobjekt 3" descr="Foto 9.jpg">
            <a:extLst>
              <a:ext uri="{FF2B5EF4-FFF2-40B4-BE49-F238E27FC236}">
                <a16:creationId xmlns:a16="http://schemas.microsoft.com/office/drawing/2014/main" id="{FA94205D-C3E3-4153-8D3B-05DE11AC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500188"/>
            <a:ext cx="657225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9937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objekt 3" descr="Foto 10.jpg">
            <a:extLst>
              <a:ext uri="{FF2B5EF4-FFF2-40B4-BE49-F238E27FC236}">
                <a16:creationId xmlns:a16="http://schemas.microsoft.com/office/drawing/2014/main" id="{E334ED2E-8A2D-4AB7-A167-3D1E1106A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428750"/>
            <a:ext cx="67151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31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innehåll 2">
            <a:extLst>
              <a:ext uri="{FF2B5EF4-FFF2-40B4-BE49-F238E27FC236}">
                <a16:creationId xmlns:a16="http://schemas.microsoft.com/office/drawing/2014/main" id="{C183610E-8FF7-4768-83CA-F8CF89BB0A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971675"/>
            <a:ext cx="8229600" cy="4019550"/>
          </a:xfrm>
        </p:spPr>
        <p:txBody>
          <a:bodyPr/>
          <a:lstStyle/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sz="2400" dirty="0"/>
              <a:t>Under vinterhalvåret genomförs s k ångmöten med aktuella frågor på några olika platser </a:t>
            </a:r>
          </a:p>
          <a:p>
            <a:pPr>
              <a:buFontTx/>
              <a:buNone/>
              <a:defRPr/>
            </a:pPr>
            <a:endParaRPr lang="sv-SE" sz="2400" dirty="0"/>
          </a:p>
          <a:p>
            <a:pPr>
              <a:defRPr/>
            </a:pPr>
            <a:r>
              <a:rPr lang="sv-SE" sz="2400" dirty="0"/>
              <a:t>Vid sommarens träffar så utbyter medlemmarna erfarenheter då vi träffas med  våra båtar vid någon närbelägen brygga</a:t>
            </a:r>
          </a:p>
        </p:txBody>
      </p:sp>
      <p:sp>
        <p:nvSpPr>
          <p:cNvPr id="19458" name="Rubrik 1">
            <a:extLst>
              <a:ext uri="{FF2B5EF4-FFF2-40B4-BE49-F238E27FC236}">
                <a16:creationId xmlns:a16="http://schemas.microsoft.com/office/drawing/2014/main" id="{033DD42E-B33D-408F-A67E-12265D3991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v-SE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    </a:t>
            </a:r>
            <a:r>
              <a:rPr lang="sv-SE" sz="36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Föreningsaktiviteter</a:t>
            </a:r>
          </a:p>
        </p:txBody>
      </p:sp>
    </p:spTree>
  </p:cSld>
  <p:clrMapOvr>
    <a:masterClrMapping/>
  </p:clrMapOvr>
  <p:transition spd="slow" advClick="0" advTm="10078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1">
            <a:extLst>
              <a:ext uri="{FF2B5EF4-FFF2-40B4-BE49-F238E27FC236}">
                <a16:creationId xmlns:a16="http://schemas.microsoft.com/office/drawing/2014/main" id="{607AFAF5-17DE-401C-9484-7991961F93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v-SE" sz="40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</a:t>
            </a:r>
            <a:r>
              <a:rPr lang="sv-SE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Ångsluparna Axelsberg och Stimmaren</a:t>
            </a:r>
          </a:p>
        </p:txBody>
      </p:sp>
      <p:pic>
        <p:nvPicPr>
          <p:cNvPr id="21507" name="Bildobjekt 5" descr="Foto 11.jpg">
            <a:extLst>
              <a:ext uri="{FF2B5EF4-FFF2-40B4-BE49-F238E27FC236}">
                <a16:creationId xmlns:a16="http://schemas.microsoft.com/office/drawing/2014/main" id="{57DD567B-8BE5-4C48-9470-C3F127C78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785938"/>
            <a:ext cx="642937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9938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53EF248-2AD8-460D-B9B4-6AD504F120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971675"/>
            <a:ext cx="8229600" cy="401955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sv-SE" dirty="0"/>
              <a:t>Föreningens syften är att :</a:t>
            </a:r>
          </a:p>
          <a:p>
            <a:pPr eaLnBrk="1" hangingPunct="1">
              <a:defRPr/>
            </a:pPr>
            <a:endParaRPr lang="sv-SE" sz="2600" dirty="0"/>
          </a:p>
          <a:p>
            <a:pPr eaLnBrk="1" hangingPunct="1">
              <a:defRPr/>
            </a:pPr>
            <a:r>
              <a:rPr lang="sv-SE" sz="2400" dirty="0"/>
              <a:t>upprätthålla en aktuell fartygs-och slupmatrikel</a:t>
            </a:r>
          </a:p>
          <a:p>
            <a:pPr eaLnBrk="1" hangingPunct="1">
              <a:defRPr/>
            </a:pPr>
            <a:r>
              <a:rPr lang="sv-SE" sz="2400" dirty="0"/>
              <a:t>vara behjälplig med teknisk information</a:t>
            </a:r>
          </a:p>
          <a:p>
            <a:pPr eaLnBrk="1" hangingPunct="1">
              <a:defRPr/>
            </a:pPr>
            <a:r>
              <a:rPr lang="sv-SE" sz="2400" dirty="0"/>
              <a:t>samla föreningens medlemmar och båtar till träffar</a:t>
            </a:r>
          </a:p>
          <a:p>
            <a:pPr eaLnBrk="1" hangingPunct="1">
              <a:defRPr/>
            </a:pPr>
            <a:r>
              <a:rPr lang="sv-SE" sz="2400" dirty="0"/>
              <a:t>verka för att ångmaterielen hålls i drift</a:t>
            </a:r>
          </a:p>
          <a:p>
            <a:pPr eaLnBrk="1" hangingPunct="1">
              <a:defRPr/>
            </a:pPr>
            <a:r>
              <a:rPr lang="sv-SE" sz="2400" dirty="0"/>
              <a:t>vara behjälplig med materielanskaffning (bytesbörs)</a:t>
            </a:r>
          </a:p>
          <a:p>
            <a:pPr eaLnBrk="1" hangingPunct="1">
              <a:defRPr/>
            </a:pPr>
            <a:r>
              <a:rPr lang="sv-SE" sz="2400" dirty="0"/>
              <a:t>hålla kontakt med berörda myndigheter och därigenom bevaka SÅF's intressen</a:t>
            </a:r>
          </a:p>
          <a:p>
            <a:pPr eaLnBrk="1" hangingPunct="1">
              <a:defRPr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9808145-66BC-443B-9BB2-8C7AC86E74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algn="just">
              <a:defRPr/>
            </a:pPr>
            <a:r>
              <a:rPr lang="sv-SE" sz="60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</a:t>
            </a:r>
            <a:r>
              <a:rPr lang="sv-SE" sz="40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Sveriges Ångbåtsförening</a:t>
            </a:r>
          </a:p>
        </p:txBody>
      </p:sp>
    </p:spTree>
  </p:cSld>
  <p:clrMapOvr>
    <a:masterClrMapping/>
  </p:clrMapOvr>
  <p:transition spd="slow" advClick="0" advTm="16891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tshållare för innehåll 2">
            <a:extLst>
              <a:ext uri="{FF2B5EF4-FFF2-40B4-BE49-F238E27FC236}">
                <a16:creationId xmlns:a16="http://schemas.microsoft.com/office/drawing/2014/main" id="{0FDBA833-60C4-4A6F-A6CB-4171A87A93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357313"/>
            <a:ext cx="8229600" cy="4633912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sv-SE" dirty="0"/>
              <a:t>   Ett 40-tal av de större fartygen kör enligt turlista</a:t>
            </a:r>
          </a:p>
          <a:p>
            <a:pPr>
              <a:buFontTx/>
              <a:buNone/>
              <a:defRPr/>
            </a:pPr>
            <a:endParaRPr lang="sv-SE" dirty="0"/>
          </a:p>
        </p:txBody>
      </p:sp>
      <p:sp>
        <p:nvSpPr>
          <p:cNvPr id="21506" name="Rubrik 1">
            <a:extLst>
              <a:ext uri="{FF2B5EF4-FFF2-40B4-BE49-F238E27FC236}">
                <a16:creationId xmlns:a16="http://schemas.microsoft.com/office/drawing/2014/main" id="{3AA861C1-5E92-405C-BC5A-524EF46AF4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  </a:t>
            </a:r>
            <a:endParaRPr lang="sv-SE" sz="42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22532" name="Picture 15" descr="SÅFblågulblå">
            <a:extLst>
              <a:ext uri="{FF2B5EF4-FFF2-40B4-BE49-F238E27FC236}">
                <a16:creationId xmlns:a16="http://schemas.microsoft.com/office/drawing/2014/main" id="{2CF7D412-0E83-4DAE-8CDE-AC6FF2A98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00375"/>
            <a:ext cx="41767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46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ubrik 1">
            <a:extLst>
              <a:ext uri="{FF2B5EF4-FFF2-40B4-BE49-F238E27FC236}">
                <a16:creationId xmlns:a16="http://schemas.microsoft.com/office/drawing/2014/main" id="{65D32099-3698-4949-8593-DAD26D45E8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v-SE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        </a:t>
            </a:r>
            <a:r>
              <a:rPr lang="sv-SE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Ångslupen Gerda</a:t>
            </a:r>
          </a:p>
        </p:txBody>
      </p:sp>
      <p:pic>
        <p:nvPicPr>
          <p:cNvPr id="23555" name="Bildobjekt 3" descr="Gerda3-web.jpg">
            <a:extLst>
              <a:ext uri="{FF2B5EF4-FFF2-40B4-BE49-F238E27FC236}">
                <a16:creationId xmlns:a16="http://schemas.microsoft.com/office/drawing/2014/main" id="{19FCFBC7-49FD-4E6F-8190-2A33AB722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28813"/>
            <a:ext cx="57483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969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>
            <a:extLst>
              <a:ext uri="{FF2B5EF4-FFF2-40B4-BE49-F238E27FC236}">
                <a16:creationId xmlns:a16="http://schemas.microsoft.com/office/drawing/2014/main" id="{11065EC8-99E5-4800-9398-973562AA36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v-SE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     </a:t>
            </a:r>
            <a:r>
              <a:rPr lang="sv-SE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s/s Engelbrekt på Siljan</a:t>
            </a:r>
          </a:p>
        </p:txBody>
      </p:sp>
      <p:pic>
        <p:nvPicPr>
          <p:cNvPr id="24579" name="Bildobjekt 3" descr="Foto 13.jpg">
            <a:extLst>
              <a:ext uri="{FF2B5EF4-FFF2-40B4-BE49-F238E27FC236}">
                <a16:creationId xmlns:a16="http://schemas.microsoft.com/office/drawing/2014/main" id="{2F3D6D0E-88A6-4E4C-AD84-EC3E67813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000250"/>
            <a:ext cx="6429375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969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ubrik 1">
            <a:extLst>
              <a:ext uri="{FF2B5EF4-FFF2-40B4-BE49-F238E27FC236}">
                <a16:creationId xmlns:a16="http://schemas.microsoft.com/office/drawing/2014/main" id="{96518F31-86E8-4DAD-8CD7-45381A8B51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br>
              <a:rPr lang="sv-SE" sz="36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</a:br>
            <a:r>
              <a:rPr lang="sv-SE" sz="36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</a:t>
            </a:r>
            <a:r>
              <a:rPr lang="sv-SE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Ångarna Mariefred och Motala Express</a:t>
            </a:r>
          </a:p>
        </p:txBody>
      </p:sp>
      <p:pic>
        <p:nvPicPr>
          <p:cNvPr id="25603" name="Bildobjekt 5" descr="Foto 18.jpg">
            <a:extLst>
              <a:ext uri="{FF2B5EF4-FFF2-40B4-BE49-F238E27FC236}">
                <a16:creationId xmlns:a16="http://schemas.microsoft.com/office/drawing/2014/main" id="{81E7B053-657F-4699-B0BC-153B1110A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571750"/>
            <a:ext cx="3683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Bildobjekt 6" descr="Foto 26.jpg">
            <a:extLst>
              <a:ext uri="{FF2B5EF4-FFF2-40B4-BE49-F238E27FC236}">
                <a16:creationId xmlns:a16="http://schemas.microsoft.com/office/drawing/2014/main" id="{90667603-CB02-47DB-B361-A8B2219D2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14625"/>
            <a:ext cx="3914775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31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>
            <a:extLst>
              <a:ext uri="{FF2B5EF4-FFF2-40B4-BE49-F238E27FC236}">
                <a16:creationId xmlns:a16="http://schemas.microsoft.com/office/drawing/2014/main" id="{51161954-93B7-4CDF-B1BB-3DE012A25C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</a:t>
            </a:r>
            <a:r>
              <a:rPr lang="sv-SE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Andra ångfartyg </a:t>
            </a:r>
          </a:p>
        </p:txBody>
      </p:sp>
      <p:pic>
        <p:nvPicPr>
          <p:cNvPr id="26627" name="Bildobjekt 6" descr="Foto 19.jpg">
            <a:extLst>
              <a:ext uri="{FF2B5EF4-FFF2-40B4-BE49-F238E27FC236}">
                <a16:creationId xmlns:a16="http://schemas.microsoft.com/office/drawing/2014/main" id="{B7515018-9354-4A74-8F86-81E160B3E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514508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Bildobjekt 7" descr="Foto 20.jpg">
            <a:extLst>
              <a:ext uri="{FF2B5EF4-FFF2-40B4-BE49-F238E27FC236}">
                <a16:creationId xmlns:a16="http://schemas.microsoft.com/office/drawing/2014/main" id="{72C28B44-D950-44EB-AD40-27A091693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143000"/>
            <a:ext cx="31591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Bildobjekt 8" descr="Foto 21.jpg">
            <a:extLst>
              <a:ext uri="{FF2B5EF4-FFF2-40B4-BE49-F238E27FC236}">
                <a16:creationId xmlns:a16="http://schemas.microsoft.com/office/drawing/2014/main" id="{E4F343BA-099C-4CBE-9A0F-ACAEB7B40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714750"/>
            <a:ext cx="3276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Bildobjekt 9" descr="Foto 22.jpg">
            <a:extLst>
              <a:ext uri="{FF2B5EF4-FFF2-40B4-BE49-F238E27FC236}">
                <a16:creationId xmlns:a16="http://schemas.microsoft.com/office/drawing/2014/main" id="{D1B6E45C-7734-47D5-A37B-EA7A61AA19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000500"/>
            <a:ext cx="39751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265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ubrik 1">
            <a:extLst>
              <a:ext uri="{FF2B5EF4-FFF2-40B4-BE49-F238E27FC236}">
                <a16:creationId xmlns:a16="http://schemas.microsoft.com/office/drawing/2014/main" id="{455B8FF5-C459-4C63-996F-78C9000394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v-SE" sz="40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</a:t>
            </a:r>
            <a:r>
              <a:rPr lang="sv-SE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s/s Storskär och Frithiof i Stockholm</a:t>
            </a:r>
          </a:p>
        </p:txBody>
      </p:sp>
      <p:pic>
        <p:nvPicPr>
          <p:cNvPr id="27651" name="Bildobjekt 4" descr="Foto 23.jpg">
            <a:extLst>
              <a:ext uri="{FF2B5EF4-FFF2-40B4-BE49-F238E27FC236}">
                <a16:creationId xmlns:a16="http://schemas.microsoft.com/office/drawing/2014/main" id="{75AB8A40-47EE-4363-84A7-74A6D044C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57375"/>
            <a:ext cx="2713038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Bildobjekt 5" descr="Foto 24.jpg">
            <a:extLst>
              <a:ext uri="{FF2B5EF4-FFF2-40B4-BE49-F238E27FC236}">
                <a16:creationId xmlns:a16="http://schemas.microsoft.com/office/drawing/2014/main" id="{BEFE2877-1C88-4E21-AF33-7BCE7FDE4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786063"/>
            <a:ext cx="5143500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172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">
            <a:extLst>
              <a:ext uri="{FF2B5EF4-FFF2-40B4-BE49-F238E27FC236}">
                <a16:creationId xmlns:a16="http://schemas.microsoft.com/office/drawing/2014/main" id="{FEE1E3B9-9BEE-4AA9-BE6B-227D475FA7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v-SE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          </a:t>
            </a:r>
            <a:r>
              <a:rPr lang="sv-SE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s/s Bohuslän</a:t>
            </a:r>
          </a:p>
        </p:txBody>
      </p:sp>
      <p:pic>
        <p:nvPicPr>
          <p:cNvPr id="28675" name="Bildobjekt 3" descr="Foto 14.jpg">
            <a:extLst>
              <a:ext uri="{FF2B5EF4-FFF2-40B4-BE49-F238E27FC236}">
                <a16:creationId xmlns:a16="http://schemas.microsoft.com/office/drawing/2014/main" id="{E06AB5A4-162A-459A-8021-112DA797C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536700"/>
            <a:ext cx="6143625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968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ubrik 1">
            <a:extLst>
              <a:ext uri="{FF2B5EF4-FFF2-40B4-BE49-F238E27FC236}">
                <a16:creationId xmlns:a16="http://schemas.microsoft.com/office/drawing/2014/main" id="{9E69E10E-76B1-4764-AE22-52BEF46CCE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v-SE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      </a:t>
            </a:r>
            <a:r>
              <a:rPr lang="sv-SE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s/s Ejdern i Södertälje</a:t>
            </a:r>
          </a:p>
        </p:txBody>
      </p:sp>
      <p:pic>
        <p:nvPicPr>
          <p:cNvPr id="29699" name="Bildobjekt 3" descr="Foto 15.jpg">
            <a:extLst>
              <a:ext uri="{FF2B5EF4-FFF2-40B4-BE49-F238E27FC236}">
                <a16:creationId xmlns:a16="http://schemas.microsoft.com/office/drawing/2014/main" id="{B4329D5C-360E-4E8E-BD26-D1F1C0E6F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714500"/>
            <a:ext cx="74295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860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ubrik 1">
            <a:extLst>
              <a:ext uri="{FF2B5EF4-FFF2-40B4-BE49-F238E27FC236}">
                <a16:creationId xmlns:a16="http://schemas.microsoft.com/office/drawing/2014/main" id="{7DFD29B3-683D-4B2D-8B24-7F2A6B7184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v-SE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   </a:t>
            </a:r>
            <a:r>
              <a:rPr lang="sv-SE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Ångslupen Moa i Norrköping</a:t>
            </a:r>
          </a:p>
        </p:txBody>
      </p:sp>
      <p:pic>
        <p:nvPicPr>
          <p:cNvPr id="30723" name="Bildobjekt 3" descr="Foto 16.jpg">
            <a:extLst>
              <a:ext uri="{FF2B5EF4-FFF2-40B4-BE49-F238E27FC236}">
                <a16:creationId xmlns:a16="http://schemas.microsoft.com/office/drawing/2014/main" id="{AABBED64-43E0-4AA6-83DD-0DB37DFBB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785938"/>
            <a:ext cx="6143625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16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innehåll 2">
            <a:extLst>
              <a:ext uri="{FF2B5EF4-FFF2-40B4-BE49-F238E27FC236}">
                <a16:creationId xmlns:a16="http://schemas.microsoft.com/office/drawing/2014/main" id="{1AED5F7A-2C92-4C74-B559-5112BDDFB7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484313"/>
            <a:ext cx="8686800" cy="450691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sv-SE" sz="2400" dirty="0"/>
          </a:p>
          <a:p>
            <a:pPr>
              <a:buFont typeface="Arial" charset="0"/>
              <a:buChar char="•"/>
              <a:defRPr/>
            </a:pPr>
            <a:r>
              <a:rPr lang="sv-SE" sz="2400" dirty="0"/>
              <a:t>Är Du intresserad av ångteknik och ångbåtar så är detta föreningen för Dig.</a:t>
            </a:r>
          </a:p>
          <a:p>
            <a:pPr>
              <a:buFont typeface="Arial" charset="0"/>
              <a:buChar char="•"/>
              <a:defRPr/>
            </a:pPr>
            <a:endParaRPr lang="sv-SE" sz="2400" dirty="0"/>
          </a:p>
          <a:p>
            <a:pPr>
              <a:buFont typeface="Arial" charset="0"/>
              <a:buChar char="•"/>
              <a:defRPr/>
            </a:pPr>
            <a:r>
              <a:rPr lang="sv-SE" sz="2400" dirty="0"/>
              <a:t>Om Du anmäler Dig här och nu, så är Du välkommen som medlem. Kontakta oss annars via vår hemsida :</a:t>
            </a:r>
          </a:p>
          <a:p>
            <a:pPr>
              <a:buFont typeface="Arial" charset="0"/>
              <a:buChar char="•"/>
              <a:defRPr/>
            </a:pPr>
            <a:endParaRPr lang="sv-SE" sz="2400" dirty="0"/>
          </a:p>
          <a:p>
            <a:pPr algn="ctr">
              <a:buFont typeface="Arial" charset="0"/>
              <a:buNone/>
              <a:defRPr/>
            </a:pPr>
            <a:r>
              <a:rPr lang="sv-SE" dirty="0">
                <a:solidFill>
                  <a:schemeClr val="accent4"/>
                </a:solidFill>
                <a:effectLst/>
                <a:latin typeface="+mj-lt"/>
              </a:rPr>
              <a:t>www. steamboatassociation.se</a:t>
            </a:r>
          </a:p>
          <a:p>
            <a:pPr algn="ctr">
              <a:buFont typeface="Arial" charset="0"/>
              <a:buNone/>
              <a:defRPr/>
            </a:pPr>
            <a:endParaRPr lang="sv-SE" dirty="0">
              <a:solidFill>
                <a:srgbClr val="002060"/>
              </a:solidFill>
              <a:effectLst/>
            </a:endParaRPr>
          </a:p>
        </p:txBody>
      </p:sp>
      <p:sp>
        <p:nvSpPr>
          <p:cNvPr id="30722" name="Rubrik 1">
            <a:extLst>
              <a:ext uri="{FF2B5EF4-FFF2-40B4-BE49-F238E27FC236}">
                <a16:creationId xmlns:a16="http://schemas.microsoft.com/office/drawing/2014/main" id="{E81C968E-2FBB-49C6-B826-FB70ED6F53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v-SE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          </a:t>
            </a:r>
            <a:r>
              <a:rPr lang="sv-SE" sz="36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Intresserad ?</a:t>
            </a:r>
          </a:p>
        </p:txBody>
      </p:sp>
    </p:spTree>
  </p:cSld>
  <p:clrMapOvr>
    <a:masterClrMapping/>
  </p:clrMapOvr>
  <p:transition spd="slow" advClick="0" advTm="37859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tshållare för innehåll 2">
            <a:extLst>
              <a:ext uri="{FF2B5EF4-FFF2-40B4-BE49-F238E27FC236}">
                <a16:creationId xmlns:a16="http://schemas.microsoft.com/office/drawing/2014/main" id="{1DF45F71-252E-424A-8F8F-2BB4BB67E2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58175" cy="4972050"/>
          </a:xfrm>
        </p:spPr>
        <p:txBody>
          <a:bodyPr/>
          <a:lstStyle/>
          <a:p>
            <a:pPr eaLnBrk="1" hangingPunct="1">
              <a:defRPr/>
            </a:pPr>
            <a:endParaRPr lang="sv-SE" sz="2400" dirty="0"/>
          </a:p>
          <a:p>
            <a:pPr eaLnBrk="1" hangingPunct="1">
              <a:defRPr/>
            </a:pPr>
            <a:r>
              <a:rPr lang="sv-SE" sz="2400" dirty="0"/>
              <a:t>Efter det att ångtekniken utvecklats i England så kom denna nymodighet att, under </a:t>
            </a:r>
            <a:r>
              <a:rPr lang="sv-SE" sz="2400"/>
              <a:t>första hälften av </a:t>
            </a:r>
            <a:r>
              <a:rPr lang="sv-SE" sz="2400" dirty="0"/>
              <a:t>1700-talet, introduceras i Sverige. Allra först så kom denna teknik att bl a nyttjas vid gruvdrift. </a:t>
            </a:r>
          </a:p>
          <a:p>
            <a:pPr eaLnBrk="1" hangingPunct="1">
              <a:buFontTx/>
              <a:buNone/>
              <a:defRPr/>
            </a:pPr>
            <a:r>
              <a:rPr lang="sv-SE" sz="2400" dirty="0"/>
              <a:t> </a:t>
            </a:r>
          </a:p>
          <a:p>
            <a:pPr eaLnBrk="1" hangingPunct="1">
              <a:defRPr/>
            </a:pPr>
            <a:r>
              <a:rPr lang="sv-SE" sz="2400" dirty="0"/>
              <a:t>Efter hand så började man experimentera med fartygsmaskiner och den första marina ångmaskinen i Sverige kom att konstrueras av Samuel Owen, i samband med bygget av ”Sjöhäxan” i Stockholm.</a:t>
            </a:r>
          </a:p>
        </p:txBody>
      </p:sp>
      <p:sp>
        <p:nvSpPr>
          <p:cNvPr id="3074" name="Rubrik 1">
            <a:extLst>
              <a:ext uri="{FF2B5EF4-FFF2-40B4-BE49-F238E27FC236}">
                <a16:creationId xmlns:a16="http://schemas.microsoft.com/office/drawing/2014/main" id="{245D1179-88B5-4147-B1B6-8A32BD3BF4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sv-SE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    </a:t>
            </a:r>
            <a:r>
              <a:rPr lang="sv-SE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Ånga och ångmaskiner</a:t>
            </a:r>
          </a:p>
        </p:txBody>
      </p:sp>
    </p:spTree>
  </p:cSld>
  <p:clrMapOvr>
    <a:masterClrMapping/>
  </p:clrMapOvr>
  <p:transition spd="slow" advClick="0" advTm="15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40684C-3B63-47F7-83F6-A614457E49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784"/>
          </a:xfrm>
          <a:ln w="6350" cap="rnd"/>
        </p:spPr>
        <p:txBody>
          <a:bodyPr rtlCol="0" anchor="b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sv-SE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      </a:t>
            </a:r>
            <a:r>
              <a:rPr lang="sv-SE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Ångbåtar med propeller eller skovelhjul</a:t>
            </a:r>
          </a:p>
        </p:txBody>
      </p:sp>
      <p:pic>
        <p:nvPicPr>
          <p:cNvPr id="6147" name="Bildobjekt 3" descr="Foto 1.jpg">
            <a:extLst>
              <a:ext uri="{FF2B5EF4-FFF2-40B4-BE49-F238E27FC236}">
                <a16:creationId xmlns:a16="http://schemas.microsoft.com/office/drawing/2014/main" id="{0577529A-7842-4309-8504-67C161716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43125"/>
            <a:ext cx="73882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781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tshållare för innehåll 2">
            <a:extLst>
              <a:ext uri="{FF2B5EF4-FFF2-40B4-BE49-F238E27FC236}">
                <a16:creationId xmlns:a16="http://schemas.microsoft.com/office/drawing/2014/main" id="{1818F9DE-6FAA-4D60-A9FD-176DEE4B08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971675"/>
            <a:ext cx="8229600" cy="4019550"/>
          </a:xfrm>
        </p:spPr>
        <p:txBody>
          <a:bodyPr/>
          <a:lstStyle/>
          <a:p>
            <a:pPr eaLnBrk="1" hangingPunct="1">
              <a:defRPr/>
            </a:pPr>
            <a:endParaRPr lang="sv-SE" dirty="0"/>
          </a:p>
          <a:p>
            <a:pPr eaLnBrk="1" hangingPunct="1">
              <a:defRPr/>
            </a:pPr>
            <a:endParaRPr lang="sv-SE" sz="2400" dirty="0"/>
          </a:p>
          <a:p>
            <a:pPr eaLnBrk="1" hangingPunct="1">
              <a:defRPr/>
            </a:pPr>
            <a:r>
              <a:rPr lang="sv-SE" sz="2400" dirty="0"/>
              <a:t>När båtarna inte nyttjades vid arbete så kunde man göra utflykter, fira gökotta och mycket annat med dem. </a:t>
            </a:r>
          </a:p>
          <a:p>
            <a:pPr eaLnBrk="1" hangingPunct="1">
              <a:buFontTx/>
              <a:buNone/>
              <a:defRPr/>
            </a:pPr>
            <a:endParaRPr lang="sv-SE" sz="2400" dirty="0"/>
          </a:p>
          <a:p>
            <a:pPr eaLnBrk="1" hangingPunct="1">
              <a:defRPr/>
            </a:pPr>
            <a:r>
              <a:rPr lang="sv-SE" sz="2400" dirty="0"/>
              <a:t>Sjöfartsinspektionen var, tycks det, kanske </a:t>
            </a:r>
            <a:r>
              <a:rPr lang="sv-SE" sz="2400"/>
              <a:t>inte alltid så </a:t>
            </a:r>
            <a:r>
              <a:rPr lang="sv-SE" sz="2400" dirty="0"/>
              <a:t>noga med tillsynen  ! </a:t>
            </a:r>
          </a:p>
        </p:txBody>
      </p:sp>
      <p:sp>
        <p:nvSpPr>
          <p:cNvPr id="5122" name="Rubrik 1">
            <a:extLst>
              <a:ext uri="{FF2B5EF4-FFF2-40B4-BE49-F238E27FC236}">
                <a16:creationId xmlns:a16="http://schemas.microsoft.com/office/drawing/2014/main" id="{AFF14CAA-4976-4159-9C79-02E819DD3E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sv-SE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</a:t>
            </a:r>
            <a:r>
              <a:rPr lang="sv-SE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Båtarna användes också till annat </a:t>
            </a:r>
          </a:p>
        </p:txBody>
      </p:sp>
    </p:spTree>
  </p:cSld>
  <p:clrMapOvr>
    <a:masterClrMapping/>
  </p:clrMapOvr>
  <p:transition spd="slow" advClick="0" advTm="10156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>
            <a:extLst>
              <a:ext uri="{FF2B5EF4-FFF2-40B4-BE49-F238E27FC236}">
                <a16:creationId xmlns:a16="http://schemas.microsoft.com/office/drawing/2014/main" id="{CEE75873-15C0-4B73-B03B-9B7E469352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sv-SE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     </a:t>
            </a:r>
            <a:r>
              <a:rPr lang="sv-SE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/>
              </a:rPr>
              <a:t>Utflykt med ångbåt</a:t>
            </a:r>
          </a:p>
        </p:txBody>
      </p:sp>
      <p:pic>
        <p:nvPicPr>
          <p:cNvPr id="8195" name="Bildobjekt 3" descr="Foto 2.jpg">
            <a:extLst>
              <a:ext uri="{FF2B5EF4-FFF2-40B4-BE49-F238E27FC236}">
                <a16:creationId xmlns:a16="http://schemas.microsoft.com/office/drawing/2014/main" id="{2E9C3B36-E298-4930-983F-938D48F55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28813"/>
            <a:ext cx="68580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953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>
            <a:extLst>
              <a:ext uri="{FF2B5EF4-FFF2-40B4-BE49-F238E27FC236}">
                <a16:creationId xmlns:a16="http://schemas.microsoft.com/office/drawing/2014/main" id="{E240EDFC-86E5-4037-BECF-512DCBC9A2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sv-SE" sz="36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           </a:t>
            </a:r>
            <a:r>
              <a:rPr lang="sv-SE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Utflykt med pråm </a:t>
            </a:r>
          </a:p>
        </p:txBody>
      </p:sp>
      <p:pic>
        <p:nvPicPr>
          <p:cNvPr id="9219" name="Bildobjekt 3" descr="Foto 3.jpg">
            <a:extLst>
              <a:ext uri="{FF2B5EF4-FFF2-40B4-BE49-F238E27FC236}">
                <a16:creationId xmlns:a16="http://schemas.microsoft.com/office/drawing/2014/main" id="{7EBE4E57-73BF-4AAB-B58C-20135D537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00250"/>
            <a:ext cx="6958013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969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>
            <a:extLst>
              <a:ext uri="{FF2B5EF4-FFF2-40B4-BE49-F238E27FC236}">
                <a16:creationId xmlns:a16="http://schemas.microsoft.com/office/drawing/2014/main" id="{2B579022-CCAD-41BC-943E-4164E64FC8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sv-SE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rush Script Std" pitchFamily="50" charset="0"/>
              </a:rPr>
              <a:t>              </a:t>
            </a:r>
            <a:r>
              <a:rPr lang="sv-SE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Viss taklast förekom…</a:t>
            </a:r>
          </a:p>
        </p:txBody>
      </p:sp>
      <p:pic>
        <p:nvPicPr>
          <p:cNvPr id="10243" name="Bildobjekt 3" descr="Foto 4.jpg">
            <a:extLst>
              <a:ext uri="{FF2B5EF4-FFF2-40B4-BE49-F238E27FC236}">
                <a16:creationId xmlns:a16="http://schemas.microsoft.com/office/drawing/2014/main" id="{1B00E054-AA5E-4C0A-92CA-7753E123A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000250"/>
            <a:ext cx="7000875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297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>
            <a:extLst>
              <a:ext uri="{FF2B5EF4-FFF2-40B4-BE49-F238E27FC236}">
                <a16:creationId xmlns:a16="http://schemas.microsoft.com/office/drawing/2014/main" id="{2279AB5C-7FAD-4012-973A-09DBAE52F4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</a:p>
        </p:txBody>
      </p:sp>
      <p:pic>
        <p:nvPicPr>
          <p:cNvPr id="11267" name="Bildobjekt 3" descr="Foto 5.jpg">
            <a:extLst>
              <a:ext uri="{FF2B5EF4-FFF2-40B4-BE49-F238E27FC236}">
                <a16:creationId xmlns:a16="http://schemas.microsoft.com/office/drawing/2014/main" id="{28D0E6DB-82E5-4AC2-9570-3E2222348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85938"/>
            <a:ext cx="68580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125">
    <p:wedge/>
  </p:transition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719</TotalTime>
  <Words>452</Words>
  <Application>Microsoft Office PowerPoint</Application>
  <PresentationFormat>Bildspel på skärmen (4:3)</PresentationFormat>
  <Paragraphs>61</Paragraphs>
  <Slides>29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4" baseType="lpstr">
      <vt:lpstr>Arial</vt:lpstr>
      <vt:lpstr>Tahoma</vt:lpstr>
      <vt:lpstr>Wingdings</vt:lpstr>
      <vt:lpstr>Calibri</vt:lpstr>
      <vt:lpstr>Ocean</vt:lpstr>
      <vt:lpstr>PowerPoint-presentation</vt:lpstr>
      <vt:lpstr>      Sveriges Ångbåtsförening</vt:lpstr>
      <vt:lpstr>           Ånga och ångmaskiner</vt:lpstr>
      <vt:lpstr>       Ångbåtar med propeller eller skovelhjul</vt:lpstr>
      <vt:lpstr>       Båtarna användes också till annat </vt:lpstr>
      <vt:lpstr>            Utflykt med ångbåt</vt:lpstr>
      <vt:lpstr>                  Utflykt med pråm </vt:lpstr>
      <vt:lpstr>              Viss taklast förekom…</vt:lpstr>
      <vt:lpstr>         </vt:lpstr>
      <vt:lpstr>PowerPoint-presentation</vt:lpstr>
      <vt:lpstr>                   Ännu modernare teknik ?</vt:lpstr>
      <vt:lpstr>            Ångbåtsföreningen bildas</vt:lpstr>
      <vt:lpstr>PowerPoint-presentation</vt:lpstr>
      <vt:lpstr>               Ångslupen Oskar </vt:lpstr>
      <vt:lpstr>    Midsommar på sjön Runn i Dalarna</vt:lpstr>
      <vt:lpstr>               </vt:lpstr>
      <vt:lpstr>PowerPoint-presentation</vt:lpstr>
      <vt:lpstr>           Föreningsaktiviteter</vt:lpstr>
      <vt:lpstr>     Ångsluparna Axelsberg och Stimmaren</vt:lpstr>
      <vt:lpstr>         </vt:lpstr>
      <vt:lpstr>               Ångslupen Gerda</vt:lpstr>
      <vt:lpstr>            s/s Engelbrekt på Siljan</vt:lpstr>
      <vt:lpstr>     Ångarna Mariefred och Motala Express</vt:lpstr>
      <vt:lpstr>       Andra ångfartyg </vt:lpstr>
      <vt:lpstr>       s/s Storskär och Frithiof i Stockholm</vt:lpstr>
      <vt:lpstr>                 s/s Bohuslän</vt:lpstr>
      <vt:lpstr>             s/s Ejdern i Södertälje</vt:lpstr>
      <vt:lpstr>          Ångslupen Moa i Norrköping</vt:lpstr>
      <vt:lpstr>                 Intresserad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Kjell</dc:creator>
  <cp:lastModifiedBy>Maggan Jönsson</cp:lastModifiedBy>
  <cp:revision>89</cp:revision>
  <dcterms:created xsi:type="dcterms:W3CDTF">2009-12-16T18:52:52Z</dcterms:created>
  <dcterms:modified xsi:type="dcterms:W3CDTF">2022-02-27T14:49:34Z</dcterms:modified>
</cp:coreProperties>
</file>